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6" r:id="rId8"/>
    <p:sldId id="268" r:id="rId9"/>
    <p:sldId id="269" r:id="rId10"/>
    <p:sldId id="259" r:id="rId11"/>
    <p:sldId id="264" r:id="rId12"/>
    <p:sldId id="272" r:id="rId13"/>
    <p:sldId id="276" r:id="rId14"/>
    <p:sldId id="273" r:id="rId15"/>
    <p:sldId id="275" r:id="rId16"/>
    <p:sldId id="277" r:id="rId17"/>
    <p:sldId id="278" r:id="rId18"/>
    <p:sldId id="279" r:id="rId19"/>
    <p:sldId id="281" r:id="rId20"/>
    <p:sldId id="280" r:id="rId21"/>
    <p:sldId id="282" r:id="rId22"/>
    <p:sldId id="283" r:id="rId23"/>
    <p:sldId id="265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A0F41C-2BD5-4247-9EA6-13433F21368D}" v="1" dt="2022-05-18T14:12: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RA GRACIANO OLIVEIRA DOS REIS" userId="S::yara.reis@etec.sp.gov.br::5691f510-32b8-4a5a-a5a2-73dae48a25a5" providerId="AD" clId="Web-{06A0F41C-2BD5-4247-9EA6-13433F21368D}"/>
    <pc:docChg chg="delSld">
      <pc:chgData name="YARA GRACIANO OLIVEIRA DOS REIS" userId="S::yara.reis@etec.sp.gov.br::5691f510-32b8-4a5a-a5a2-73dae48a25a5" providerId="AD" clId="Web-{06A0F41C-2BD5-4247-9EA6-13433F21368D}" dt="2022-05-18T14:12:08" v="0"/>
      <pc:docMkLst>
        <pc:docMk/>
      </pc:docMkLst>
      <pc:sldChg chg="del">
        <pc:chgData name="YARA GRACIANO OLIVEIRA DOS REIS" userId="S::yara.reis@etec.sp.gov.br::5691f510-32b8-4a5a-a5a2-73dae48a25a5" providerId="AD" clId="Web-{06A0F41C-2BD5-4247-9EA6-13433F21368D}" dt="2022-05-18T14:12:08" v="0"/>
        <pc:sldMkLst>
          <pc:docMk/>
          <pc:sldMk cId="965271161" sldId="28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2691-AEF7-44BC-B3EB-7B22F280846C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45371-29EC-418F-BA3D-556694A604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7638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2691-AEF7-44BC-B3EB-7B22F280846C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45371-29EC-418F-BA3D-556694A604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9699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2691-AEF7-44BC-B3EB-7B22F280846C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45371-29EC-418F-BA3D-556694A604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09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2691-AEF7-44BC-B3EB-7B22F280846C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45371-29EC-418F-BA3D-556694A604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04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2691-AEF7-44BC-B3EB-7B22F280846C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45371-29EC-418F-BA3D-556694A604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565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2691-AEF7-44BC-B3EB-7B22F280846C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45371-29EC-418F-BA3D-556694A604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57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2691-AEF7-44BC-B3EB-7B22F280846C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45371-29EC-418F-BA3D-556694A604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25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2691-AEF7-44BC-B3EB-7B22F280846C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45371-29EC-418F-BA3D-556694A604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60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2691-AEF7-44BC-B3EB-7B22F280846C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45371-29EC-418F-BA3D-556694A604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511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2691-AEF7-44BC-B3EB-7B22F280846C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45371-29EC-418F-BA3D-556694A604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46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2691-AEF7-44BC-B3EB-7B22F280846C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45371-29EC-418F-BA3D-556694A604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2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42691-AEF7-44BC-B3EB-7B22F280846C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45371-29EC-418F-BA3D-556694A604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08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HuDa80SauQ" TargetMode="External"/><Relationship Id="rId2" Type="http://schemas.openxmlformats.org/officeDocument/2006/relationships/hyperlink" Target="https://youtu.be/6ZTeL4nyCg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EDkR2HIlEbc" TargetMode="External"/><Relationship Id="rId4" Type="http://schemas.openxmlformats.org/officeDocument/2006/relationships/hyperlink" Target="https://www.youtube.com/watch?v=4Y9MgzCEqRc&amp;feature=emb_log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planetabiologia.com/wp-content/uploads/2014/09/estrututra-dos-fungos.jp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Reino </a:t>
            </a:r>
            <a:r>
              <a:rPr lang="pt-BR" b="1" dirty="0" err="1"/>
              <a:t>Fungi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973666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Principais filos do Reino </a:t>
            </a:r>
            <a:r>
              <a:rPr lang="pt-BR" b="1" dirty="0" err="1"/>
              <a:t>Fungi</a:t>
            </a:r>
            <a:endParaRPr lang="pt-BR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857" y="1793593"/>
            <a:ext cx="8164286" cy="423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30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8828" y="639446"/>
            <a:ext cx="6751321" cy="771344"/>
          </a:xfrm>
        </p:spPr>
        <p:txBody>
          <a:bodyPr>
            <a:normAutofit fontScale="90000"/>
          </a:bodyPr>
          <a:lstStyle/>
          <a:p>
            <a:br>
              <a:rPr lang="pt-BR" b="1" dirty="0"/>
            </a:br>
            <a:r>
              <a:rPr lang="pt-BR" b="1" dirty="0" err="1"/>
              <a:t>Zygomycota</a:t>
            </a:r>
            <a:r>
              <a:rPr lang="pt-BR" b="1" dirty="0"/>
              <a:t> (</a:t>
            </a:r>
            <a:r>
              <a:rPr lang="pt-BR" b="1" dirty="0" err="1"/>
              <a:t>Zigomicetos</a:t>
            </a:r>
            <a:r>
              <a:rPr lang="pt-BR" b="1" dirty="0"/>
              <a:t>) </a:t>
            </a:r>
            <a:br>
              <a:rPr lang="pt-BR" b="1" dirty="0"/>
            </a:b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41417"/>
            <a:ext cx="6215743" cy="4635546"/>
          </a:xfrm>
        </p:spPr>
        <p:txBody>
          <a:bodyPr/>
          <a:lstStyle/>
          <a:p>
            <a:r>
              <a:rPr lang="pt-BR" dirty="0"/>
              <a:t>Não formam corpos de frutificação </a:t>
            </a:r>
          </a:p>
          <a:p>
            <a:r>
              <a:rPr lang="pt-BR" dirty="0"/>
              <a:t>Pluricelulares </a:t>
            </a:r>
          </a:p>
          <a:p>
            <a:r>
              <a:rPr lang="pt-BR" dirty="0"/>
              <a:t>Hifas cenocíticas (asseptadas) </a:t>
            </a:r>
          </a:p>
          <a:p>
            <a:r>
              <a:rPr lang="pt-BR" dirty="0"/>
              <a:t>Terrestres </a:t>
            </a:r>
          </a:p>
          <a:p>
            <a:r>
              <a:rPr lang="pt-BR" dirty="0"/>
              <a:t>Saprófagos (alimentam-se de matéria orgânica morta) </a:t>
            </a:r>
          </a:p>
          <a:p>
            <a:r>
              <a:rPr lang="pt-BR" dirty="0"/>
              <a:t>Principal representante: o </a:t>
            </a:r>
            <a:r>
              <a:rPr lang="pt-BR" i="1" dirty="0" err="1"/>
              <a:t>Rhizopus</a:t>
            </a:r>
            <a:r>
              <a:rPr lang="pt-BR" i="1" dirty="0"/>
              <a:t> sp</a:t>
            </a:r>
            <a:r>
              <a:rPr lang="pt-BR" dirty="0"/>
              <a:t>. (bolor preto do pão)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343" y="4475525"/>
            <a:ext cx="3286533" cy="15906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342" y="639446"/>
            <a:ext cx="3286533" cy="336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83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Ciclo de vida do </a:t>
            </a:r>
            <a:r>
              <a:rPr lang="pt-BR" b="1" dirty="0" err="1"/>
              <a:t>Zigomiceto</a:t>
            </a:r>
            <a:endParaRPr lang="pt-BR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51" y="1580605"/>
            <a:ext cx="7186749" cy="4781005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774645" cy="356058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214845" y="5363960"/>
            <a:ext cx="2021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/>
              <a:t>Rizopus</a:t>
            </a:r>
            <a:r>
              <a:rPr lang="pt-BR" i="1" dirty="0"/>
              <a:t> </a:t>
            </a:r>
            <a:r>
              <a:rPr lang="pt-BR" i="1" dirty="0" err="1"/>
              <a:t>stolonifer</a:t>
            </a:r>
            <a:endParaRPr lang="pt-BR" i="1" dirty="0"/>
          </a:p>
          <a:p>
            <a:r>
              <a:rPr lang="pt-BR" dirty="0"/>
              <a:t>Ampliação 400X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424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3919" y="310789"/>
            <a:ext cx="10515600" cy="719092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b="1" dirty="0" err="1"/>
              <a:t>Ascomycota</a:t>
            </a:r>
            <a:r>
              <a:rPr lang="pt-BR" b="1" dirty="0"/>
              <a:t> (Ascomicetos) </a:t>
            </a:r>
            <a:br>
              <a:rPr lang="pt-BR" b="1" dirty="0"/>
            </a:b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1" y="1201783"/>
            <a:ext cx="7913914" cy="4975180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Fungos uni ou pluricelulares. </a:t>
            </a:r>
          </a:p>
          <a:p>
            <a:r>
              <a:rPr lang="pt-BR" dirty="0"/>
              <a:t>Os pluricelulares formam corpo de frutificação denominado </a:t>
            </a:r>
            <a:r>
              <a:rPr lang="pt-BR" dirty="0" err="1"/>
              <a:t>ascocarpo</a:t>
            </a:r>
            <a:r>
              <a:rPr lang="pt-BR" dirty="0"/>
              <a:t>. </a:t>
            </a:r>
          </a:p>
          <a:p>
            <a:r>
              <a:rPr lang="pt-BR" dirty="0"/>
              <a:t>Os unicelulares são representados pelas leveduras </a:t>
            </a:r>
            <a:r>
              <a:rPr lang="pt-BR" i="1" dirty="0" err="1"/>
              <a:t>Saccharomices</a:t>
            </a:r>
            <a:r>
              <a:rPr lang="pt-BR" i="1" dirty="0"/>
              <a:t> </a:t>
            </a:r>
            <a:r>
              <a:rPr lang="pt-BR" i="1" dirty="0" err="1"/>
              <a:t>cerevisae</a:t>
            </a:r>
            <a:r>
              <a:rPr lang="pt-BR" i="1" dirty="0"/>
              <a:t>. </a:t>
            </a:r>
          </a:p>
          <a:p>
            <a:r>
              <a:rPr lang="pt-BR" dirty="0"/>
              <a:t>Principais representantes: </a:t>
            </a:r>
          </a:p>
          <a:p>
            <a:pPr marL="0" indent="0">
              <a:buNone/>
            </a:pPr>
            <a:r>
              <a:rPr lang="pt-BR" i="1" dirty="0" err="1"/>
              <a:t>Tuber</a:t>
            </a:r>
            <a:r>
              <a:rPr lang="pt-BR" i="1" dirty="0"/>
              <a:t> </a:t>
            </a:r>
            <a:r>
              <a:rPr lang="pt-BR" i="1" dirty="0" err="1"/>
              <a:t>sp</a:t>
            </a:r>
            <a:r>
              <a:rPr lang="pt-BR" dirty="0"/>
              <a:t> – Mais conhecidos como Trufas</a:t>
            </a:r>
          </a:p>
          <a:p>
            <a:pPr marL="0" indent="0">
              <a:buNone/>
            </a:pPr>
            <a:r>
              <a:rPr lang="pt-BR" i="1" dirty="0" err="1"/>
              <a:t>Peniciliium</a:t>
            </a:r>
            <a:r>
              <a:rPr lang="pt-BR" i="1" dirty="0"/>
              <a:t> </a:t>
            </a:r>
            <a:r>
              <a:rPr lang="pt-BR" i="1" dirty="0" err="1"/>
              <a:t>notatum</a:t>
            </a:r>
            <a:r>
              <a:rPr lang="pt-BR" dirty="0"/>
              <a:t> – Obtenção do antibiótico penicilina. </a:t>
            </a:r>
          </a:p>
          <a:p>
            <a:pPr marL="0" indent="0">
              <a:buNone/>
            </a:pPr>
            <a:r>
              <a:rPr lang="pt-BR" i="1" dirty="0" err="1"/>
              <a:t>Penicillium</a:t>
            </a:r>
            <a:r>
              <a:rPr lang="pt-BR" i="1" dirty="0"/>
              <a:t> </a:t>
            </a:r>
            <a:r>
              <a:rPr lang="pt-BR" i="1" dirty="0" err="1"/>
              <a:t>camembert</a:t>
            </a:r>
            <a:r>
              <a:rPr lang="pt-BR" dirty="0"/>
              <a:t> – Produção do queijo </a:t>
            </a:r>
            <a:r>
              <a:rPr lang="pt-BR" dirty="0" err="1"/>
              <a:t>camembert</a:t>
            </a:r>
            <a:r>
              <a:rPr lang="pt-BR" dirty="0"/>
              <a:t>. </a:t>
            </a:r>
          </a:p>
          <a:p>
            <a:pPr marL="0" indent="0">
              <a:buNone/>
            </a:pPr>
            <a:r>
              <a:rPr lang="pt-BR" i="1" dirty="0" err="1"/>
              <a:t>Penicillium</a:t>
            </a:r>
            <a:r>
              <a:rPr lang="pt-BR" i="1" dirty="0"/>
              <a:t> roquefort </a:t>
            </a:r>
            <a:r>
              <a:rPr lang="pt-BR" dirty="0"/>
              <a:t>– Produção do queijo roquefort. </a:t>
            </a:r>
          </a:p>
          <a:p>
            <a:pPr marL="0" indent="0">
              <a:buNone/>
            </a:pPr>
            <a:r>
              <a:rPr lang="pt-BR" i="1" dirty="0" err="1"/>
              <a:t>Saccharomyces</a:t>
            </a:r>
            <a:r>
              <a:rPr lang="pt-BR" i="1" dirty="0"/>
              <a:t> </a:t>
            </a:r>
            <a:r>
              <a:rPr lang="pt-BR" i="1" dirty="0" err="1"/>
              <a:t>cerevisae</a:t>
            </a:r>
            <a:r>
              <a:rPr lang="pt-BR" dirty="0"/>
              <a:t> – Produção de bebidas alcoólicas e fermento.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994" y="561069"/>
            <a:ext cx="2295525" cy="261320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994" y="3289571"/>
            <a:ext cx="2295525" cy="28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1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1972"/>
          </a:xfrm>
        </p:spPr>
        <p:txBody>
          <a:bodyPr/>
          <a:lstStyle/>
          <a:p>
            <a:pPr algn="ctr"/>
            <a:r>
              <a:rPr lang="pt-BR" b="1" dirty="0"/>
              <a:t>Ciclo de vida dos Ascomicetos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760" y="1267098"/>
            <a:ext cx="8412480" cy="484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52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778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b="1" dirty="0" err="1"/>
              <a:t>Basidiomycota</a:t>
            </a:r>
            <a:r>
              <a:rPr lang="pt-BR" b="1" dirty="0"/>
              <a:t> (</a:t>
            </a:r>
            <a:r>
              <a:rPr lang="pt-BR" b="1" dirty="0" err="1"/>
              <a:t>Basidiomicetos</a:t>
            </a:r>
            <a:r>
              <a:rPr lang="pt-BR" b="1" dirty="0"/>
              <a:t>) </a:t>
            </a:r>
            <a:br>
              <a:rPr lang="pt-BR" b="1" dirty="0"/>
            </a:b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01783"/>
            <a:ext cx="10003971" cy="4975179"/>
          </a:xfrm>
        </p:spPr>
        <p:txBody>
          <a:bodyPr>
            <a:normAutofit fontScale="92500"/>
          </a:bodyPr>
          <a:lstStyle/>
          <a:p>
            <a:pPr algn="just"/>
            <a:r>
              <a:rPr lang="pt-BR" dirty="0"/>
              <a:t>Formam corpos de frutificação denominados basidiocarpos, mais popularmente conhecidos como cogumelos.</a:t>
            </a:r>
          </a:p>
          <a:p>
            <a:pPr algn="just"/>
            <a:r>
              <a:rPr lang="pt-BR" dirty="0"/>
              <a:t>Possuem hifas septadas </a:t>
            </a:r>
          </a:p>
          <a:p>
            <a:pPr algn="just"/>
            <a:r>
              <a:rPr lang="pt-BR" dirty="0"/>
              <a:t>Alguns eliminam substâncias mal cheirosas para atrair insetos, os quais dispersam seus esporos. </a:t>
            </a:r>
          </a:p>
          <a:p>
            <a:pPr algn="just"/>
            <a:r>
              <a:rPr lang="pt-BR" dirty="0"/>
              <a:t>Alguns cogumelos possuem substâncias alucinógenas e são utilizados por tribos de indígenas em rituais religiosos. (Gênero </a:t>
            </a:r>
            <a:r>
              <a:rPr lang="pt-BR" i="1" dirty="0" err="1"/>
              <a:t>Psilocybe</a:t>
            </a:r>
            <a:r>
              <a:rPr lang="pt-BR" dirty="0"/>
              <a:t>). </a:t>
            </a:r>
          </a:p>
          <a:p>
            <a:pPr algn="just"/>
            <a:r>
              <a:rPr lang="pt-BR" dirty="0"/>
              <a:t>Muitos são utilizados na gastronomia. </a:t>
            </a:r>
          </a:p>
          <a:p>
            <a:pPr algn="just"/>
            <a:r>
              <a:rPr lang="pt-BR" dirty="0"/>
              <a:t>Principais representantes: </a:t>
            </a:r>
          </a:p>
          <a:p>
            <a:pPr marL="0" indent="0" algn="just">
              <a:buNone/>
            </a:pPr>
            <a:r>
              <a:rPr lang="pt-BR" i="1" dirty="0" err="1"/>
              <a:t>Agaricus</a:t>
            </a:r>
            <a:r>
              <a:rPr lang="pt-BR" i="1" dirty="0"/>
              <a:t> </a:t>
            </a:r>
            <a:r>
              <a:rPr lang="pt-BR" i="1" dirty="0" err="1"/>
              <a:t>campestris</a:t>
            </a:r>
            <a:r>
              <a:rPr lang="pt-BR" i="1" dirty="0"/>
              <a:t> </a:t>
            </a:r>
            <a:r>
              <a:rPr lang="pt-BR" dirty="0"/>
              <a:t>– conhecido como champignon</a:t>
            </a:r>
          </a:p>
          <a:p>
            <a:pPr marL="0" indent="0" algn="just">
              <a:buNone/>
            </a:pPr>
            <a:r>
              <a:rPr lang="pt-BR" i="1" dirty="0" err="1"/>
              <a:t>Polyporus</a:t>
            </a:r>
            <a:r>
              <a:rPr lang="pt-BR" i="1" dirty="0"/>
              <a:t> </a:t>
            </a:r>
            <a:r>
              <a:rPr lang="pt-BR" i="1" dirty="0" err="1"/>
              <a:t>sp</a:t>
            </a:r>
            <a:r>
              <a:rPr lang="pt-BR" dirty="0"/>
              <a:t>  – Orelha de pau</a:t>
            </a:r>
          </a:p>
        </p:txBody>
      </p:sp>
    </p:spTree>
    <p:extLst>
      <p:ext uri="{BB962C8B-B14F-4D97-AF65-F5344CB8AC3E}">
        <p14:creationId xmlns:p14="http://schemas.microsoft.com/office/powerpoint/2010/main" val="803466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549" y="1606731"/>
            <a:ext cx="5020451" cy="433510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02" y="1606731"/>
            <a:ext cx="4504729" cy="433510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396425" y="1018903"/>
            <a:ext cx="4378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 err="1"/>
              <a:t>Polyporus</a:t>
            </a:r>
            <a:r>
              <a:rPr lang="pt-BR" sz="2400" i="1" dirty="0"/>
              <a:t> </a:t>
            </a:r>
            <a:r>
              <a:rPr lang="pt-BR" sz="2400" i="1" dirty="0" err="1"/>
              <a:t>sp</a:t>
            </a:r>
            <a:r>
              <a:rPr lang="pt-BR" sz="2400" dirty="0"/>
              <a:t>  (Orelha de pau) 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878571" y="1018903"/>
            <a:ext cx="415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  <a:r>
              <a:rPr lang="pt-BR" sz="2400" i="1" dirty="0" err="1"/>
              <a:t>Pleurotus</a:t>
            </a:r>
            <a:r>
              <a:rPr lang="pt-BR" sz="2400" i="1" dirty="0"/>
              <a:t> </a:t>
            </a:r>
            <a:r>
              <a:rPr lang="pt-BR" sz="2400" i="1" dirty="0" err="1"/>
              <a:t>ostreatus</a:t>
            </a:r>
            <a:r>
              <a:rPr lang="pt-BR" sz="2400" dirty="0"/>
              <a:t>  (</a:t>
            </a:r>
            <a:r>
              <a:rPr lang="pt-BR" sz="2400" dirty="0" err="1"/>
              <a:t>Shimeji</a:t>
            </a:r>
            <a:r>
              <a:rPr lang="pt-B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5269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Ciclo de vida dos </a:t>
            </a:r>
            <a:r>
              <a:rPr lang="pt-BR" b="1" dirty="0" err="1"/>
              <a:t>Basidiomicetos</a:t>
            </a:r>
            <a:endParaRPr lang="pt-BR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0294" y="1580606"/>
            <a:ext cx="8571411" cy="48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94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Deuteromycota</a:t>
            </a:r>
            <a:r>
              <a:rPr lang="pt-BR" b="1" dirty="0"/>
              <a:t> (Deuteromicetos)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Os fungos que ainda não foram classificados em nenhuma das três classes anteriores são reunidos neste grupo. </a:t>
            </a:r>
          </a:p>
          <a:p>
            <a:pPr algn="just"/>
            <a:r>
              <a:rPr lang="pt-BR" dirty="0"/>
              <a:t>Os fungos deste grupo são chamados de “imperfeitos”, pois abriga espécies cuja posição taxonômica ainda não foi definida. </a:t>
            </a:r>
          </a:p>
          <a:p>
            <a:pPr algn="just"/>
            <a:r>
              <a:rPr lang="pt-BR" dirty="0"/>
              <a:t>Uni ou pluricelulares. </a:t>
            </a:r>
          </a:p>
          <a:p>
            <a:pPr algn="just"/>
            <a:r>
              <a:rPr lang="pt-BR" dirty="0"/>
              <a:t>São encontrados nos mais variados ambientes</a:t>
            </a:r>
          </a:p>
          <a:p>
            <a:pPr algn="just"/>
            <a:r>
              <a:rPr lang="pt-BR" dirty="0"/>
              <a:t>Principal exemplo: </a:t>
            </a:r>
            <a:r>
              <a:rPr lang="pt-BR" i="1" dirty="0"/>
              <a:t>Candida albicans</a:t>
            </a:r>
          </a:p>
        </p:txBody>
      </p:sp>
    </p:spTree>
    <p:extLst>
      <p:ext uri="{BB962C8B-B14F-4D97-AF65-F5344CB8AC3E}">
        <p14:creationId xmlns:p14="http://schemas.microsoft.com/office/powerpoint/2010/main" val="3123019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797" y="861853"/>
            <a:ext cx="8878933" cy="42672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391048" y="5277394"/>
            <a:ext cx="8712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i="1" dirty="0"/>
              <a:t>Fungo Candida albicans (o principal causador da Candidíase) visto em microscopia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605242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Características gerais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/>
              <a:t>Eucariontes.</a:t>
            </a:r>
          </a:p>
          <a:p>
            <a:pPr algn="just"/>
            <a:r>
              <a:rPr lang="pt-BR" dirty="0"/>
              <a:t>Uni ou pluricelulares.</a:t>
            </a:r>
          </a:p>
          <a:p>
            <a:pPr algn="just"/>
            <a:r>
              <a:rPr lang="pt-BR" dirty="0"/>
              <a:t>Possuem parede celular constituída pelo polissacarídeo quitina.</a:t>
            </a:r>
          </a:p>
          <a:p>
            <a:pPr algn="just"/>
            <a:r>
              <a:rPr lang="pt-BR" dirty="0"/>
              <a:t>Os pluricelulares são formados por células alongadas que formam estruturas filamentosas chamadas de hifas.</a:t>
            </a:r>
          </a:p>
          <a:p>
            <a:pPr algn="just"/>
            <a:r>
              <a:rPr lang="pt-BR" dirty="0"/>
              <a:t>As hifas se entrelaçam formando o micélio ou o corpo do fungo.</a:t>
            </a:r>
          </a:p>
          <a:p>
            <a:pPr algn="just"/>
            <a:r>
              <a:rPr lang="pt-BR" dirty="0"/>
              <a:t>Heterotróficos e Aclorofilados.</a:t>
            </a:r>
          </a:p>
          <a:p>
            <a:pPr algn="just"/>
            <a:r>
              <a:rPr lang="pt-BR" dirty="0"/>
              <a:t>Possuem o glicogênio como carboidrato de reserva.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4325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846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sz="4900" b="1" dirty="0"/>
              <a:t>Para ilustrar... </a:t>
            </a:r>
            <a:br>
              <a:rPr lang="pt-BR" sz="4900" dirty="0"/>
            </a:br>
            <a:endParaRPr lang="pt-BR" sz="49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Os Fungos – Reino </a:t>
            </a:r>
            <a:r>
              <a:rPr lang="pt-BR" dirty="0" err="1"/>
              <a:t>Fungi</a:t>
            </a:r>
            <a:r>
              <a:rPr lang="pt-BR" dirty="0"/>
              <a:t> -  22:20</a:t>
            </a:r>
            <a:endParaRPr lang="pt-BR" dirty="0">
              <a:hlinkClick r:id="rId2"/>
            </a:endParaRPr>
          </a:p>
          <a:p>
            <a:pPr marL="0" indent="0">
              <a:buNone/>
            </a:pPr>
            <a:r>
              <a:rPr lang="pt-BR" dirty="0">
                <a:hlinkClick r:id="rId2"/>
              </a:rPr>
              <a:t>https://youtu.be/6ZTeL4nyCg8</a:t>
            </a:r>
            <a:r>
              <a:rPr lang="pt-BR" dirty="0"/>
              <a:t> </a:t>
            </a:r>
          </a:p>
          <a:p>
            <a:r>
              <a:rPr lang="pt-BR" dirty="0"/>
              <a:t>Os Fungos na Gastronomia - Trabalho dos alunos 2ºMA/2020 – 14:02</a:t>
            </a:r>
          </a:p>
          <a:p>
            <a:pPr marL="0" indent="0">
              <a:buNone/>
            </a:pPr>
            <a:r>
              <a:rPr lang="pt-BR" dirty="0">
                <a:hlinkClick r:id="rId3"/>
              </a:rPr>
              <a:t>https://youtu.be/_HuDa80SauQ</a:t>
            </a:r>
            <a:endParaRPr lang="pt-BR" dirty="0"/>
          </a:p>
          <a:p>
            <a:r>
              <a:rPr lang="pt-BR" dirty="0"/>
              <a:t>Fantástico reino dos fungos – 13:49</a:t>
            </a:r>
          </a:p>
          <a:p>
            <a:pPr marL="0" indent="0">
              <a:buNone/>
            </a:pPr>
            <a:r>
              <a:rPr lang="pt-BR" dirty="0">
                <a:hlinkClick r:id="rId4"/>
              </a:rPr>
              <a:t>https://www.youtube.com/watch?v=4Y9MgzCEqRc&amp;feature=emb_logo</a:t>
            </a:r>
            <a:endParaRPr lang="pt-BR" dirty="0"/>
          </a:p>
          <a:p>
            <a:r>
              <a:rPr lang="pt-BR" dirty="0"/>
              <a:t>Contribuição do aluno Gustavo Tavares </a:t>
            </a:r>
            <a:r>
              <a:rPr lang="pt-BR"/>
              <a:t>de Sousa </a:t>
            </a:r>
            <a:r>
              <a:rPr lang="pt-BR" dirty="0"/>
              <a:t>– 2°ELO/2021</a:t>
            </a:r>
          </a:p>
          <a:p>
            <a:pPr marL="0" indent="0">
              <a:buNone/>
            </a:pPr>
            <a:r>
              <a:rPr lang="en-US" dirty="0"/>
              <a:t> Fantastic Fungi: The Forbidden Fruit – 2:24</a:t>
            </a:r>
          </a:p>
          <a:p>
            <a:pPr marL="0" indent="0">
              <a:buNone/>
            </a:pPr>
            <a:r>
              <a:rPr lang="pt-BR" dirty="0">
                <a:hlinkClick r:id="rId5" tooltip="https://youtu.be/edkr2hilebc"/>
              </a:rPr>
              <a:t> https://youtu.be/EDkR2HIlEbc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9607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679269"/>
            <a:ext cx="10515600" cy="5497694"/>
          </a:xfrm>
        </p:spPr>
        <p:txBody>
          <a:bodyPr>
            <a:normAutofit/>
          </a:bodyPr>
          <a:lstStyle/>
          <a:p>
            <a:endParaRPr lang="pt-BR" dirty="0"/>
          </a:p>
          <a:p>
            <a:pPr algn="just"/>
            <a:r>
              <a:rPr lang="pt-BR" dirty="0"/>
              <a:t>Maioria </a:t>
            </a:r>
            <a:r>
              <a:rPr lang="pt-BR" dirty="0" err="1"/>
              <a:t>saprófitas</a:t>
            </a:r>
            <a:r>
              <a:rPr lang="pt-BR" dirty="0"/>
              <a:t> (alimentam-se de matéria orgânica morta em decomposição).</a:t>
            </a:r>
          </a:p>
          <a:p>
            <a:pPr algn="just"/>
            <a:r>
              <a:rPr lang="pt-BR" dirty="0"/>
              <a:t>Digestão extracorpórea e nutrem-se por absorção (eliminam enzimas digestivas extracelularmente e absorvem o material digerido).</a:t>
            </a:r>
          </a:p>
          <a:p>
            <a:pPr algn="just"/>
            <a:r>
              <a:rPr lang="pt-BR" dirty="0"/>
              <a:t>Reprodução: Assexuada e Sexuada.</a:t>
            </a:r>
          </a:p>
          <a:p>
            <a:pPr algn="just"/>
            <a:r>
              <a:rPr lang="pt-BR" dirty="0"/>
              <a:t>Habitat: Ambientes terrestres úmidos, sombreados e também aquáticos.</a:t>
            </a:r>
          </a:p>
          <a:p>
            <a:pPr algn="just"/>
            <a:r>
              <a:rPr lang="pt-BR" dirty="0"/>
              <a:t>Os principais representantes do reino </a:t>
            </a:r>
            <a:r>
              <a:rPr lang="pt-BR" dirty="0" err="1"/>
              <a:t>Fungi</a:t>
            </a:r>
            <a:r>
              <a:rPr lang="pt-BR" dirty="0"/>
              <a:t> são os cogumelos, os bolores, as orelhas-de-pau e as leveduras (ou fermentos).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743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Classificação das hifas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- </a:t>
            </a:r>
            <a:r>
              <a:rPr lang="pt-BR" b="1" dirty="0"/>
              <a:t>Hifas cenocíticas ou asseptadas</a:t>
            </a:r>
            <a:r>
              <a:rPr lang="pt-BR" dirty="0"/>
              <a:t>: filamento longo e multinucleado, onde os vários núcleos haploides (n) ficam dispersos no citoplasma comum. </a:t>
            </a:r>
          </a:p>
          <a:p>
            <a:pPr marL="0" indent="0" algn="just">
              <a:buNone/>
            </a:pPr>
            <a:r>
              <a:rPr lang="pt-BR" dirty="0"/>
              <a:t>- </a:t>
            </a:r>
            <a:r>
              <a:rPr lang="pt-BR" b="1" dirty="0"/>
              <a:t>Hifas Septadas</a:t>
            </a:r>
            <a:r>
              <a:rPr lang="pt-BR" dirty="0"/>
              <a:t>: Corresponde a um filamento longo que é subdivido em compartimentos. </a:t>
            </a:r>
          </a:p>
          <a:p>
            <a:pPr marL="0" indent="0" algn="just">
              <a:buNone/>
            </a:pPr>
            <a:r>
              <a:rPr lang="pt-BR" dirty="0"/>
              <a:t>- </a:t>
            </a:r>
            <a:r>
              <a:rPr lang="pt-BR" b="1" dirty="0"/>
              <a:t>Dicarióticas</a:t>
            </a:r>
            <a:r>
              <a:rPr lang="pt-BR" dirty="0"/>
              <a:t>: Possui dois tipos de núcleos haploides geneticamente diferentes, dentro da mesma hifa. </a:t>
            </a:r>
          </a:p>
          <a:p>
            <a:pPr marL="0" indent="0" algn="just">
              <a:buNone/>
            </a:pPr>
            <a:r>
              <a:rPr lang="pt-BR" dirty="0"/>
              <a:t>- </a:t>
            </a:r>
            <a:r>
              <a:rPr lang="pt-BR" b="1" dirty="0"/>
              <a:t>Monocariótica</a:t>
            </a:r>
            <a:r>
              <a:rPr lang="pt-BR" dirty="0"/>
              <a:t>: Possui núcleos haploides geneticamente idênticos, dentro da mesma hifa.</a:t>
            </a:r>
          </a:p>
        </p:txBody>
      </p:sp>
    </p:spTree>
    <p:extLst>
      <p:ext uri="{BB962C8B-B14F-4D97-AF65-F5344CB8AC3E}">
        <p14:creationId xmlns:p14="http://schemas.microsoft.com/office/powerpoint/2010/main" val="2319258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31" y="1149531"/>
            <a:ext cx="9797143" cy="5027432"/>
          </a:xfrm>
        </p:spPr>
      </p:pic>
    </p:spTree>
    <p:extLst>
      <p:ext uri="{BB962C8B-B14F-4D97-AF65-F5344CB8AC3E}">
        <p14:creationId xmlns:p14="http://schemas.microsoft.com/office/powerpoint/2010/main" val="3323870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84" y="549500"/>
            <a:ext cx="9146970" cy="5811674"/>
          </a:xfrm>
        </p:spPr>
      </p:pic>
    </p:spTree>
    <p:extLst>
      <p:ext uri="{BB962C8B-B14F-4D97-AF65-F5344CB8AC3E}">
        <p14:creationId xmlns:p14="http://schemas.microsoft.com/office/powerpoint/2010/main" val="2146161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08817"/>
            <a:ext cx="10515600" cy="941161"/>
          </a:xfrm>
        </p:spPr>
        <p:txBody>
          <a:bodyPr/>
          <a:lstStyle/>
          <a:p>
            <a:pPr algn="ctr"/>
            <a:r>
              <a:rPr lang="pt-BR" b="1" dirty="0"/>
              <a:t>Estrutura dos fungos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67543"/>
            <a:ext cx="10515600" cy="4870677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1 . Fungos pluricelulares</a:t>
            </a:r>
          </a:p>
          <a:p>
            <a:pPr algn="just"/>
            <a:r>
              <a:rPr lang="pt-BR" dirty="0"/>
              <a:t>Estruturalmente possuem uma parede celular de quitina, que é um polissacarídeo. </a:t>
            </a:r>
          </a:p>
          <a:p>
            <a:pPr algn="just"/>
            <a:r>
              <a:rPr lang="pt-BR" dirty="0"/>
              <a:t>Os fungos pluricelulares são formados por células alongadas constituindo estruturas filamentosas que recebem o nome de hifas. </a:t>
            </a:r>
          </a:p>
          <a:p>
            <a:pPr algn="just"/>
            <a:r>
              <a:rPr lang="pt-BR" dirty="0"/>
              <a:t>O conjunto de hifas, entrelaçam-se e acabam formando o corpo do fungo, esse conjunto de </a:t>
            </a:r>
            <a:r>
              <a:rPr lang="pt-BR" b="1" dirty="0"/>
              <a:t>hifas</a:t>
            </a:r>
            <a:r>
              <a:rPr lang="pt-BR" dirty="0"/>
              <a:t> forma uma estrutura chamada de </a:t>
            </a:r>
            <a:r>
              <a:rPr lang="pt-BR" b="1" dirty="0"/>
              <a:t>micélio</a:t>
            </a:r>
            <a:r>
              <a:rPr lang="pt-BR" dirty="0"/>
              <a:t>.</a:t>
            </a:r>
          </a:p>
          <a:p>
            <a:pPr marL="0" indent="0">
              <a:buNone/>
            </a:pPr>
            <a:br>
              <a:rPr lang="pt-BR" dirty="0">
                <a:hlinkClick r:id="rId2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267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12074" y="963475"/>
            <a:ext cx="6829698" cy="4758056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O micélio fica na sua maior parte sob a superfície, abaixo do substrato nutritivo.</a:t>
            </a:r>
          </a:p>
          <a:p>
            <a:pPr algn="just"/>
            <a:r>
              <a:rPr lang="pt-BR" dirty="0"/>
              <a:t> Eventualmente, o micélio pode ficar acima da superfície, formando o </a:t>
            </a:r>
            <a:r>
              <a:rPr lang="pt-BR" b="1" dirty="0"/>
              <a:t>corpo de frutificação</a:t>
            </a:r>
            <a:r>
              <a:rPr lang="pt-BR" dirty="0"/>
              <a:t>. </a:t>
            </a:r>
          </a:p>
          <a:p>
            <a:pPr algn="just"/>
            <a:r>
              <a:rPr lang="pt-BR" dirty="0"/>
              <a:t>Alguns desses corpo de frutificação recebem o nome de cogumelo. </a:t>
            </a:r>
          </a:p>
          <a:p>
            <a:pPr algn="just"/>
            <a:r>
              <a:rPr lang="pt-BR" dirty="0"/>
              <a:t>É a parte que mais conhecemos do fungo.</a:t>
            </a:r>
          </a:p>
          <a:p>
            <a:pPr marL="0" indent="0" algn="just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4173" t="4838" b="7259"/>
          <a:stretch/>
        </p:blipFill>
        <p:spPr>
          <a:xfrm>
            <a:off x="7831396" y="1041852"/>
            <a:ext cx="3616186" cy="460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11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68383" y="536871"/>
            <a:ext cx="5588726" cy="534094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b="1" dirty="0"/>
              <a:t>2.</a:t>
            </a:r>
            <a:r>
              <a:rPr lang="pt-BR" dirty="0"/>
              <a:t> </a:t>
            </a:r>
            <a:r>
              <a:rPr lang="pt-BR" b="1" dirty="0"/>
              <a:t>Fungos unicelulares</a:t>
            </a:r>
          </a:p>
          <a:p>
            <a:pPr algn="just"/>
            <a:r>
              <a:rPr lang="pt-BR" dirty="0"/>
              <a:t>Formados por uma única célula. </a:t>
            </a:r>
          </a:p>
          <a:p>
            <a:pPr algn="just"/>
            <a:r>
              <a:rPr lang="pt-BR" dirty="0"/>
              <a:t>Não formam hifas nem micélios.</a:t>
            </a:r>
          </a:p>
          <a:p>
            <a:pPr algn="just"/>
            <a:r>
              <a:rPr lang="pt-BR" dirty="0"/>
              <a:t>Geralmente, possuem forma ovalada ou esférica.</a:t>
            </a:r>
          </a:p>
          <a:p>
            <a:pPr algn="just"/>
            <a:r>
              <a:rPr lang="pt-BR" dirty="0"/>
              <a:t>São chamados genericamente de leveduras.</a:t>
            </a:r>
          </a:p>
          <a:p>
            <a:pPr algn="just"/>
            <a:r>
              <a:rPr lang="pt-BR" dirty="0"/>
              <a:t>Muitas realizam fermentação na ausência de oxigênio.</a:t>
            </a:r>
          </a:p>
          <a:p>
            <a:pPr algn="just"/>
            <a:r>
              <a:rPr lang="pt-BR" dirty="0"/>
              <a:t>Reproduzem assexuadamente por brotamento. </a:t>
            </a:r>
          </a:p>
          <a:p>
            <a:r>
              <a:rPr lang="pt-BR" dirty="0"/>
              <a:t>Principal representante: </a:t>
            </a:r>
            <a:r>
              <a:rPr lang="pt-BR" i="1" dirty="0" err="1"/>
              <a:t>Saccharomyces</a:t>
            </a:r>
            <a:r>
              <a:rPr lang="pt-BR" i="1" dirty="0"/>
              <a:t> </a:t>
            </a:r>
            <a:r>
              <a:rPr lang="pt-BR" i="1" dirty="0" err="1"/>
              <a:t>cerevisae</a:t>
            </a:r>
            <a:endParaRPr lang="pt-BR" i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708" y="536871"/>
            <a:ext cx="4539343" cy="226967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2924312"/>
            <a:ext cx="3252651" cy="3252651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485708" y="4140926"/>
            <a:ext cx="1195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Levedura</a:t>
            </a:r>
          </a:p>
          <a:p>
            <a:r>
              <a:rPr lang="pt-BR" dirty="0"/>
              <a:t>ampliação 400X</a:t>
            </a:r>
          </a:p>
        </p:txBody>
      </p:sp>
    </p:spTree>
    <p:extLst>
      <p:ext uri="{BB962C8B-B14F-4D97-AF65-F5344CB8AC3E}">
        <p14:creationId xmlns:p14="http://schemas.microsoft.com/office/powerpoint/2010/main" val="22638578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0d869b9-72d8-4098-b0ca-a71e53c5a23c">
      <Terms xmlns="http://schemas.microsoft.com/office/infopath/2007/PartnerControls"/>
    </lcf76f155ced4ddcb4097134ff3c332f>
    <TaxCatchAll xmlns="30e30443-f369-4264-95bd-4e571281176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EA1960B49E2A0428516763081946A86" ma:contentTypeVersion="8" ma:contentTypeDescription="Crie um novo documento." ma:contentTypeScope="" ma:versionID="2068626e366339e6cc5b859a62a0c75f">
  <xsd:schema xmlns:xsd="http://www.w3.org/2001/XMLSchema" xmlns:xs="http://www.w3.org/2001/XMLSchema" xmlns:p="http://schemas.microsoft.com/office/2006/metadata/properties" xmlns:ns2="30d869b9-72d8-4098-b0ca-a71e53c5a23c" xmlns:ns3="30e30443-f369-4264-95bd-4e5712811764" targetNamespace="http://schemas.microsoft.com/office/2006/metadata/properties" ma:root="true" ma:fieldsID="ece0893c855ee2a5f903ca732bd13b4a" ns2:_="" ns3:_="">
    <xsd:import namespace="30d869b9-72d8-4098-b0ca-a71e53c5a23c"/>
    <xsd:import namespace="30e30443-f369-4264-95bd-4e57128117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d869b9-72d8-4098-b0ca-a71e53c5a2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e30443-f369-4264-95bd-4e571281176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8d004b6-5cb1-4554-8722-28b4ede44cb7}" ma:internalName="TaxCatchAll" ma:showField="CatchAllData" ma:web="30e30443-f369-4264-95bd-4e57128117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AA1EED-2DF8-40C5-8654-F7BB2C6C3D86}">
  <ds:schemaRefs>
    <ds:schemaRef ds:uri="http://schemas.microsoft.com/office/2006/metadata/properties"/>
    <ds:schemaRef ds:uri="http://schemas.microsoft.com/office/infopath/2007/PartnerControls"/>
    <ds:schemaRef ds:uri="30d869b9-72d8-4098-b0ca-a71e53c5a23c"/>
    <ds:schemaRef ds:uri="30e30443-f369-4264-95bd-4e5712811764"/>
  </ds:schemaRefs>
</ds:datastoreItem>
</file>

<file path=customXml/itemProps2.xml><?xml version="1.0" encoding="utf-8"?>
<ds:datastoreItem xmlns:ds="http://schemas.openxmlformats.org/officeDocument/2006/customXml" ds:itemID="{36EF0A80-F20B-4CCF-B640-18763F11B6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F246B0-ADA8-4CD1-AA69-BBF1DBC6B2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d869b9-72d8-4098-b0ca-a71e53c5a23c"/>
    <ds:schemaRef ds:uri="30e30443-f369-4264-95bd-4e57128117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806</Words>
  <Application>Microsoft Office PowerPoint</Application>
  <PresentationFormat>Widescreen</PresentationFormat>
  <Paragraphs>105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1" baseType="lpstr">
      <vt:lpstr>Tema do Office</vt:lpstr>
      <vt:lpstr>Reino Fungi</vt:lpstr>
      <vt:lpstr>Características gerais</vt:lpstr>
      <vt:lpstr>Apresentação do PowerPoint</vt:lpstr>
      <vt:lpstr>Classificação das hifas</vt:lpstr>
      <vt:lpstr>Apresentação do PowerPoint</vt:lpstr>
      <vt:lpstr>Apresentação do PowerPoint</vt:lpstr>
      <vt:lpstr>Estrutura dos fungos</vt:lpstr>
      <vt:lpstr>Apresentação do PowerPoint</vt:lpstr>
      <vt:lpstr>Apresentação do PowerPoint</vt:lpstr>
      <vt:lpstr>Principais filos do Reino Fungi</vt:lpstr>
      <vt:lpstr> Zygomycota (Zigomicetos)  </vt:lpstr>
      <vt:lpstr>Ciclo de vida do Zigomiceto</vt:lpstr>
      <vt:lpstr> Ascomycota (Ascomicetos)  </vt:lpstr>
      <vt:lpstr>Ciclo de vida dos Ascomicetos</vt:lpstr>
      <vt:lpstr> Basidiomycota (Basidiomicetos)  </vt:lpstr>
      <vt:lpstr>Apresentação do PowerPoint</vt:lpstr>
      <vt:lpstr>Ciclo de vida dos Basidiomicetos</vt:lpstr>
      <vt:lpstr>Deuteromycota (Deuteromicetos)</vt:lpstr>
      <vt:lpstr>Apresentação do PowerPoint</vt:lpstr>
      <vt:lpstr> Para ilustrar...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Reino fungi</dc:title>
  <dc:creator>Usuário do Windows</dc:creator>
  <cp:lastModifiedBy>MA</cp:lastModifiedBy>
  <cp:revision>50</cp:revision>
  <dcterms:created xsi:type="dcterms:W3CDTF">2020-06-08T18:30:00Z</dcterms:created>
  <dcterms:modified xsi:type="dcterms:W3CDTF">2022-05-18T14:12:08Z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0x0101000EA1960B49E2A0428516763081946A86</vt:lpwstr>
  </property>
  <property fmtid="{D5CDD505-2E9C-101B-9397-08002B2CF9AE}" pid="3" name="MediaServiceImageTags">
    <vt:lpwstr/>
  </property>
</Properties>
</file>